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F60B85-1AC0-4BDE-B32D-18F1F93EA686}">
  <a:tblStyle styleId="{5BF60B85-1AC0-4BDE-B32D-18F1F93EA6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c2afa68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c2afa68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3ae7335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3ae7335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2afa688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2afa688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2afa688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2afa688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6bfb767b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6bfb767b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2788822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2788822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2788822b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2788822b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2788822b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2788822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1462871c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41462871c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41462871c_1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41462871c_1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2afa688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2afa688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4146287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4146287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2afa688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2afa688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2afa6888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2afa6888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41462871c_1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41462871c_1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2afa688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2afa688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41462871c_1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41462871c_1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5349f65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5349f65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5349f65c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5349f65c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5349f65c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5349f65c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5349f65c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5349f65c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5349f65c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5349f65c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41462871c_1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41462871c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5349f65c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5349f65c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2afa688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c2afa688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2c41762b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2c41762b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2788822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2788822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515e26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515e26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515e26e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515e26e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4515e26e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4515e26e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4515e26e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74515e26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4515e26e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4515e26e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41462871c_1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41462871c_1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fd36321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fd36321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2c41762b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d2c41762b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c2afa6888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c2afa6888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2afa688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2afa688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41a7726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41a7726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4515e26e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4515e26e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4515e26e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4515e26e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4515e26e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4515e26e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4515e26e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4515e26e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42425" y="126800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wkentaro/labelm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653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288950" y="2358000"/>
            <a:ext cx="1614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Deeper into Computer Vision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1643700" y="1910400"/>
            <a:ext cx="75003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to perform Semantic Segmentation?</a:t>
            </a:r>
            <a:endParaRPr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0" y="100"/>
            <a:ext cx="1643700" cy="5143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Semantic Segmentation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200" y="1652575"/>
            <a:ext cx="20955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75" y="1643063"/>
            <a:ext cx="216217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3608250" y="3961325"/>
            <a:ext cx="2022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Classify</a:t>
            </a: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each Pixel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Semantic Segmentation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875" y="1552575"/>
            <a:ext cx="303847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825" y="1552575"/>
            <a:ext cx="276386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1251875" y="4152475"/>
            <a:ext cx="6555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Does not differentiate between multiple instances of same object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/>
        </p:nvSpPr>
        <p:spPr>
          <a:xfrm>
            <a:off x="4738725" y="2168400"/>
            <a:ext cx="3691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is the model’s output in Semantic Segmentation?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Semantic Segmentation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875" y="1552575"/>
            <a:ext cx="303847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825" y="1552575"/>
            <a:ext cx="276386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1251875" y="4152475"/>
            <a:ext cx="6555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We will need to classify each pixel in the input image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2160763" y="3643450"/>
            <a:ext cx="1220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5894563" y="3643450"/>
            <a:ext cx="1220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Output Mask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920994" y="4416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Size of the output?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875" y="1552575"/>
            <a:ext cx="303847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825" y="1552575"/>
            <a:ext cx="276386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1251875" y="4152475"/>
            <a:ext cx="6555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Width of input image x Height of input image x Number of classes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2160763" y="3643450"/>
            <a:ext cx="1220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Input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894563" y="3643450"/>
            <a:ext cx="1220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Output Mask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/>
        </p:nvSpPr>
        <p:spPr>
          <a:xfrm>
            <a:off x="4682550" y="2168400"/>
            <a:ext cx="37875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to build an ML model for Semantic Segmentation?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25" y="745450"/>
            <a:ext cx="5749551" cy="365265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2207850" y="4426700"/>
            <a:ext cx="13755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i="1" lang="en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researchgate.net</a:t>
            </a:r>
            <a:endParaRPr i="1"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4714775" y="745450"/>
            <a:ext cx="34434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VGG Network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6000750" y="1842025"/>
            <a:ext cx="2786100" cy="22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Typically we start with an image and reduce width and height progressively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Char char="-"/>
            </a:pPr>
            <a:r>
              <a:rPr lang="en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For Semantic Segmentation, we need width and height same as input image.</a:t>
            </a:r>
            <a:endParaRPr sz="1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/>
        </p:nvSpPr>
        <p:spPr>
          <a:xfrm>
            <a:off x="4457700" y="21684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to do get output with same width and height as input image?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/>
        </p:nvSpPr>
        <p:spPr>
          <a:xfrm>
            <a:off x="873781" y="4137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Fully Convolutional @Image Resolution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1357813" y="4155700"/>
            <a:ext cx="6555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But Convolution at image resolution are computationally very</a:t>
            </a: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expensive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75" y="2018009"/>
            <a:ext cx="1262450" cy="1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838" y="1830863"/>
            <a:ext cx="553650" cy="13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/>
        </p:nvSpPr>
        <p:spPr>
          <a:xfrm>
            <a:off x="803100" y="31255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200x200x3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038" y="1830863"/>
            <a:ext cx="553650" cy="13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238" y="1830863"/>
            <a:ext cx="553650" cy="13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5023875" y="1734425"/>
            <a:ext cx="1196100" cy="14316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575" y="1920950"/>
            <a:ext cx="1262450" cy="10844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31"/>
          <p:cNvCxnSpPr>
            <a:stCxn id="191" idx="3"/>
            <a:endCxn id="193" idx="1"/>
          </p:cNvCxnSpPr>
          <p:nvPr/>
        </p:nvCxnSpPr>
        <p:spPr>
          <a:xfrm>
            <a:off x="2928488" y="2498487"/>
            <a:ext cx="2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31"/>
          <p:cNvCxnSpPr/>
          <p:nvPr/>
        </p:nvCxnSpPr>
        <p:spPr>
          <a:xfrm>
            <a:off x="3766688" y="2498487"/>
            <a:ext cx="2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31"/>
          <p:cNvCxnSpPr/>
          <p:nvPr/>
        </p:nvCxnSpPr>
        <p:spPr>
          <a:xfrm>
            <a:off x="2090288" y="2498487"/>
            <a:ext cx="2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31"/>
          <p:cNvCxnSpPr/>
          <p:nvPr/>
        </p:nvCxnSpPr>
        <p:spPr>
          <a:xfrm flipH="1" rot="10800000">
            <a:off x="6281288" y="2481987"/>
            <a:ext cx="609600" cy="1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31"/>
          <p:cNvCxnSpPr/>
          <p:nvPr/>
        </p:nvCxnSpPr>
        <p:spPr>
          <a:xfrm>
            <a:off x="4604888" y="2498487"/>
            <a:ext cx="2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31"/>
          <p:cNvSpPr txBox="1"/>
          <p:nvPr/>
        </p:nvSpPr>
        <p:spPr>
          <a:xfrm>
            <a:off x="6081200" y="226735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argmax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7203900" y="31255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Size?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7203900" y="33541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200x200x1</a:t>
            </a:r>
            <a:endParaRPr b="1" sz="10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4994100" y="32017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Size?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06" name="Google Shape;206;p31"/>
          <p:cNvSpPr txBox="1"/>
          <p:nvPr/>
        </p:nvSpPr>
        <p:spPr>
          <a:xfrm>
            <a:off x="4994100" y="33541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</a:t>
            </a: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2146775" y="33541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</a:t>
            </a:r>
            <a:r>
              <a:rPr b="1" lang="en" sz="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</a:t>
            </a:r>
            <a:r>
              <a:rPr b="1" baseline="-25000" lang="en" sz="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</a:t>
            </a:r>
            <a:endParaRPr b="1" baseline="-25000" sz="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2984975" y="33541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200x200xD</a:t>
            </a:r>
            <a:r>
              <a:rPr b="1" baseline="-25000" lang="en" sz="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</a:t>
            </a:r>
            <a:endParaRPr b="1" baseline="-25000" sz="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3823175" y="33541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200x200xD</a:t>
            </a:r>
            <a:r>
              <a:rPr b="1" baseline="-25000" lang="en" sz="8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</a:t>
            </a:r>
            <a:endParaRPr b="1" baseline="-25000" sz="800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5146500" y="12967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Model Output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675" y="1031863"/>
            <a:ext cx="1749750" cy="26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1414575" y="1615475"/>
            <a:ext cx="1495200" cy="1694700"/>
          </a:xfrm>
          <a:prstGeom prst="rect">
            <a:avLst/>
          </a:prstGeom>
          <a:noFill/>
          <a:ln cap="flat" cmpd="sng" w="762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1135950" y="3873850"/>
            <a:ext cx="18486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Object Localization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297800" y="1343200"/>
            <a:ext cx="7539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Elephant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425" y="985725"/>
            <a:ext cx="4053200" cy="26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4113975" y="1532475"/>
            <a:ext cx="2007300" cy="19224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4008325" y="1254500"/>
            <a:ext cx="7539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Dog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6121275" y="2180300"/>
            <a:ext cx="891900" cy="1274700"/>
          </a:xfrm>
          <a:prstGeom prst="rect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6065725" y="1940300"/>
            <a:ext cx="7539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Cat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556450" y="3873850"/>
            <a:ext cx="40533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Object Detection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/>
        </p:nvSpPr>
        <p:spPr>
          <a:xfrm>
            <a:off x="944106" y="4137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Fully Convolutional : Alternate approach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1357825" y="4155700"/>
            <a:ext cx="65559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Down Sampling and then Up Sampling</a:t>
            </a:r>
            <a:endParaRPr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Reduces number of computations significantly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75" y="2094209"/>
            <a:ext cx="1262450" cy="1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100" y="1639024"/>
            <a:ext cx="770834" cy="18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803100" y="32017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200x200x3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175" y="1997150"/>
            <a:ext cx="1262450" cy="10844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2"/>
          <p:cNvCxnSpPr/>
          <p:nvPr/>
        </p:nvCxnSpPr>
        <p:spPr>
          <a:xfrm>
            <a:off x="1785488" y="2574687"/>
            <a:ext cx="2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900" y="1639024"/>
            <a:ext cx="770834" cy="18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875" y="1886025"/>
            <a:ext cx="476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9475" y="1886025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/>
          <p:nvPr/>
        </p:nvSpPr>
        <p:spPr>
          <a:xfrm>
            <a:off x="3987625" y="2083425"/>
            <a:ext cx="770700" cy="615900"/>
          </a:xfrm>
          <a:prstGeom prst="cube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2"/>
          <p:cNvSpPr/>
          <p:nvPr/>
        </p:nvSpPr>
        <p:spPr>
          <a:xfrm>
            <a:off x="4749625" y="2083425"/>
            <a:ext cx="770700" cy="615900"/>
          </a:xfrm>
          <a:prstGeom prst="cube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6875" y="1809825"/>
            <a:ext cx="476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5475" y="1809825"/>
            <a:ext cx="476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500" y="1639024"/>
            <a:ext cx="770834" cy="18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300" y="1639024"/>
            <a:ext cx="770834" cy="185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2"/>
          <p:cNvCxnSpPr/>
          <p:nvPr/>
        </p:nvCxnSpPr>
        <p:spPr>
          <a:xfrm>
            <a:off x="7195688" y="2574687"/>
            <a:ext cx="2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32"/>
          <p:cNvSpPr txBox="1"/>
          <p:nvPr/>
        </p:nvSpPr>
        <p:spPr>
          <a:xfrm>
            <a:off x="2327100" y="12967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High Resolution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</a:t>
            </a:r>
            <a:endParaRPr b="1" baseline="-25000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5984700" y="35827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High Resolution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34" name="Google Shape;234;p32"/>
          <p:cNvSpPr txBox="1"/>
          <p:nvPr/>
        </p:nvSpPr>
        <p:spPr>
          <a:xfrm>
            <a:off x="3012900" y="31255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Medium </a:t>
            </a: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Res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</a:t>
            </a: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00x100xD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5298900" y="14491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Medium Res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</a:t>
            </a: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00x100xD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4025362" y="1777850"/>
            <a:ext cx="82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Low</a:t>
            </a: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 Res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</a:t>
            </a: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0x50xD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37" name="Google Shape;237;p32"/>
          <p:cNvSpPr txBox="1"/>
          <p:nvPr/>
        </p:nvSpPr>
        <p:spPr>
          <a:xfrm>
            <a:off x="4700150" y="2760400"/>
            <a:ext cx="82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Low Res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</a:t>
            </a: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0x50xD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/>
          <p:nvPr/>
        </p:nvSpPr>
        <p:spPr>
          <a:xfrm>
            <a:off x="4516575" y="1436475"/>
            <a:ext cx="2671500" cy="2286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1849575" y="1436475"/>
            <a:ext cx="2671500" cy="2286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 txBox="1"/>
          <p:nvPr/>
        </p:nvSpPr>
        <p:spPr>
          <a:xfrm>
            <a:off x="944106" y="4137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Fully Convolutional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1205425" y="4155700"/>
            <a:ext cx="65559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Encoder - Decoder Architecture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Down Sampling and then Up Sampling</a:t>
            </a:r>
            <a:endParaRPr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500" y="1715224"/>
            <a:ext cx="770834" cy="18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300" y="1715224"/>
            <a:ext cx="770834" cy="18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275" y="1962225"/>
            <a:ext cx="476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875" y="1962225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3759025" y="2159625"/>
            <a:ext cx="770700" cy="615900"/>
          </a:xfrm>
          <a:prstGeom prst="cube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4521025" y="2159625"/>
            <a:ext cx="770700" cy="615900"/>
          </a:xfrm>
          <a:prstGeom prst="cube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275" y="1886025"/>
            <a:ext cx="476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6875" y="1886025"/>
            <a:ext cx="476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900" y="1715224"/>
            <a:ext cx="770834" cy="18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700" y="1715224"/>
            <a:ext cx="770834" cy="18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631000" y="2367550"/>
            <a:ext cx="101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Encoder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7412800" y="2367550"/>
            <a:ext cx="1012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De</a:t>
            </a:r>
            <a:r>
              <a:rPr b="1" lang="en">
                <a:solidFill>
                  <a:srgbClr val="FF0000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coder</a:t>
            </a:r>
            <a:endParaRPr b="1">
              <a:solidFill>
                <a:srgbClr val="FF0000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/>
        </p:nvSpPr>
        <p:spPr>
          <a:xfrm>
            <a:off x="4457700" y="21684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downsample image?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/>
        </p:nvSpPr>
        <p:spPr>
          <a:xfrm>
            <a:off x="944106" y="4137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Down Sampling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100" y="1605800"/>
            <a:ext cx="4149576" cy="21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0" y="1445688"/>
            <a:ext cx="2443750" cy="27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 txBox="1"/>
          <p:nvPr/>
        </p:nvSpPr>
        <p:spPr>
          <a:xfrm>
            <a:off x="1508075" y="4269325"/>
            <a:ext cx="1242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Striding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6156275" y="3964525"/>
            <a:ext cx="12426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 Pooling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/>
        </p:nvSpPr>
        <p:spPr>
          <a:xfrm>
            <a:off x="4375050" y="147035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upsample image?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 txBox="1"/>
          <p:nvPr/>
        </p:nvSpPr>
        <p:spPr>
          <a:xfrm>
            <a:off x="4830153" y="2838575"/>
            <a:ext cx="3276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Transpose Convolution</a:t>
            </a:r>
            <a:endParaRPr b="1"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/>
        </p:nvSpPr>
        <p:spPr>
          <a:xfrm>
            <a:off x="944106" y="407852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Transpose Convolution</a:t>
            </a:r>
            <a:endParaRPr b="1"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5" name="Google Shape;285;p37"/>
          <p:cNvGraphicFramePr/>
          <p:nvPr/>
        </p:nvGraphicFramePr>
        <p:xfrm>
          <a:off x="2285375" y="1844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720175"/>
                <a:gridCol w="720175"/>
              </a:tblGrid>
              <a:tr h="51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15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86" name="Google Shape;286;p37"/>
          <p:cNvGraphicFramePr/>
          <p:nvPr/>
        </p:nvGraphicFramePr>
        <p:xfrm>
          <a:off x="5117200" y="16445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580475"/>
                <a:gridCol w="580475"/>
                <a:gridCol w="580475"/>
              </a:tblGrid>
              <a:tr h="5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  <a:tr h="5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87" name="Google Shape;287;p37"/>
          <p:cNvSpPr txBox="1"/>
          <p:nvPr/>
        </p:nvSpPr>
        <p:spPr>
          <a:xfrm>
            <a:off x="2458650" y="2876375"/>
            <a:ext cx="10938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Input 2x2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5407563" y="3233075"/>
            <a:ext cx="1160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Filter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3x3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2844450" y="626825"/>
            <a:ext cx="3455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Similar to convolution, it has </a:t>
            </a:r>
            <a:r>
              <a:rPr b="1"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b="1"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/>
        </p:nvSpPr>
        <p:spPr>
          <a:xfrm>
            <a:off x="944105" y="413775"/>
            <a:ext cx="1748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Transpose Convolution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5" name="Google Shape;295;p38"/>
          <p:cNvGraphicFramePr/>
          <p:nvPr/>
        </p:nvGraphicFramePr>
        <p:xfrm>
          <a:off x="1071163" y="2136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641075"/>
                <a:gridCol w="641075"/>
              </a:tblGrid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296" name="Google Shape;296;p38"/>
          <p:cNvGraphicFramePr/>
          <p:nvPr/>
        </p:nvGraphicFramePr>
        <p:xfrm>
          <a:off x="3344213" y="1839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503325"/>
                <a:gridCol w="503325"/>
                <a:gridCol w="503325"/>
              </a:tblGrid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97" name="Google Shape;297;p38"/>
          <p:cNvSpPr txBox="1"/>
          <p:nvPr/>
        </p:nvSpPr>
        <p:spPr>
          <a:xfrm>
            <a:off x="1165350" y="3032050"/>
            <a:ext cx="10938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2x2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3471763" y="3202150"/>
            <a:ext cx="1160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Filter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2692200" y="4191425"/>
            <a:ext cx="3759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3x3 transpose convolution, stride 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0" name="Google Shape;300;p38"/>
          <p:cNvGraphicFramePr/>
          <p:nvPr/>
        </p:nvGraphicFramePr>
        <p:xfrm>
          <a:off x="5845088" y="1431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492700"/>
                <a:gridCol w="492700"/>
                <a:gridCol w="492700"/>
              </a:tblGrid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2x2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1x2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4x2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1x2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0x2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0x2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0x2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3x2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1x2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01" name="Google Shape;301;p38"/>
          <p:cNvSpPr txBox="1"/>
          <p:nvPr/>
        </p:nvSpPr>
        <p:spPr>
          <a:xfrm>
            <a:off x="6003800" y="2820850"/>
            <a:ext cx="11607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8"/>
          <p:cNvSpPr/>
          <p:nvPr/>
        </p:nvSpPr>
        <p:spPr>
          <a:xfrm>
            <a:off x="5845100" y="1439850"/>
            <a:ext cx="1478100" cy="129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1407500" y="1127826"/>
            <a:ext cx="4515325" cy="1101500"/>
          </a:xfrm>
          <a:custGeom>
            <a:rect b="b" l="l" r="r" t="t"/>
            <a:pathLst>
              <a:path extrusionOk="0" h="44060" w="180613">
                <a:moveTo>
                  <a:pt x="0" y="44060"/>
                </a:moveTo>
                <a:cubicBezTo>
                  <a:pt x="14610" y="36881"/>
                  <a:pt x="57559" y="5960"/>
                  <a:pt x="87661" y="985"/>
                </a:cubicBezTo>
                <a:cubicBezTo>
                  <a:pt x="117763" y="-3990"/>
                  <a:pt x="165121" y="12006"/>
                  <a:pt x="180613" y="1421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04" name="Google Shape;304;p38"/>
          <p:cNvSpPr/>
          <p:nvPr/>
        </p:nvSpPr>
        <p:spPr>
          <a:xfrm>
            <a:off x="3593025" y="1515149"/>
            <a:ext cx="2358033" cy="339002"/>
          </a:xfrm>
          <a:custGeom>
            <a:rect b="b" l="l" r="r" t="t"/>
            <a:pathLst>
              <a:path extrusionOk="0" h="15720" w="94463">
                <a:moveTo>
                  <a:pt x="0" y="15720"/>
                </a:moveTo>
                <a:cubicBezTo>
                  <a:pt x="4345" y="13138"/>
                  <a:pt x="10328" y="1677"/>
                  <a:pt x="26072" y="228"/>
                </a:cubicBezTo>
                <a:cubicBezTo>
                  <a:pt x="41816" y="-1220"/>
                  <a:pt x="83065" y="5896"/>
                  <a:pt x="94463" y="70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05" name="Google Shape;305;p38"/>
          <p:cNvSpPr txBox="1"/>
          <p:nvPr/>
        </p:nvSpPr>
        <p:spPr>
          <a:xfrm>
            <a:off x="5567925" y="314150"/>
            <a:ext cx="32433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Each number in input gets multiplied by all the numbers in filter...generating 9 numbers here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39"/>
          <p:cNvGraphicFramePr/>
          <p:nvPr/>
        </p:nvGraphicFramePr>
        <p:xfrm>
          <a:off x="1071163" y="2136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641075"/>
                <a:gridCol w="641075"/>
              </a:tblGrid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311" name="Google Shape;311;p39"/>
          <p:cNvGraphicFramePr/>
          <p:nvPr/>
        </p:nvGraphicFramePr>
        <p:xfrm>
          <a:off x="3344213" y="1839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503325"/>
                <a:gridCol w="503325"/>
                <a:gridCol w="503325"/>
              </a:tblGrid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2" name="Google Shape;312;p39"/>
          <p:cNvSpPr txBox="1"/>
          <p:nvPr/>
        </p:nvSpPr>
        <p:spPr>
          <a:xfrm>
            <a:off x="2692200" y="4191425"/>
            <a:ext cx="3759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3x3 transpose convolution, stride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3" name="Google Shape;313;p39"/>
          <p:cNvGraphicFramePr/>
          <p:nvPr/>
        </p:nvGraphicFramePr>
        <p:xfrm>
          <a:off x="5845088" y="1431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445200"/>
                <a:gridCol w="445200"/>
                <a:gridCol w="445200"/>
                <a:gridCol w="445200"/>
                <a:gridCol w="445200"/>
              </a:tblGrid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4" name="Google Shape;314;p39"/>
          <p:cNvSpPr txBox="1"/>
          <p:nvPr/>
        </p:nvSpPr>
        <p:spPr>
          <a:xfrm>
            <a:off x="944105" y="413775"/>
            <a:ext cx="1748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Transpose Convolution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1165350" y="3032050"/>
            <a:ext cx="10938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2x2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3471763" y="3202150"/>
            <a:ext cx="1160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Filter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9"/>
          <p:cNvSpPr txBox="1"/>
          <p:nvPr/>
        </p:nvSpPr>
        <p:spPr>
          <a:xfrm>
            <a:off x="6003800" y="2727675"/>
            <a:ext cx="11607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" name="Google Shape;322;p40"/>
          <p:cNvGraphicFramePr/>
          <p:nvPr/>
        </p:nvGraphicFramePr>
        <p:xfrm>
          <a:off x="1071163" y="2136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641075"/>
                <a:gridCol w="641075"/>
              </a:tblGrid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</a:tr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323" name="Google Shape;323;p40"/>
          <p:cNvGraphicFramePr/>
          <p:nvPr/>
        </p:nvGraphicFramePr>
        <p:xfrm>
          <a:off x="3344213" y="1839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503325"/>
                <a:gridCol w="503325"/>
                <a:gridCol w="503325"/>
              </a:tblGrid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4" name="Google Shape;324;p40"/>
          <p:cNvSpPr txBox="1"/>
          <p:nvPr/>
        </p:nvSpPr>
        <p:spPr>
          <a:xfrm>
            <a:off x="2692200" y="4191425"/>
            <a:ext cx="3759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3x3 transpose convolution, stride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5" name="Google Shape;325;p40"/>
          <p:cNvGraphicFramePr/>
          <p:nvPr/>
        </p:nvGraphicFramePr>
        <p:xfrm>
          <a:off x="5845088" y="1431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492700"/>
                <a:gridCol w="492700"/>
                <a:gridCol w="492700"/>
                <a:gridCol w="492700"/>
                <a:gridCol w="492700"/>
              </a:tblGrid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26" name="Google Shape;326;p40"/>
          <p:cNvSpPr txBox="1"/>
          <p:nvPr/>
        </p:nvSpPr>
        <p:spPr>
          <a:xfrm>
            <a:off x="944105" y="413775"/>
            <a:ext cx="1748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Transpose Convolution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1165350" y="3032050"/>
            <a:ext cx="10938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2x2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0"/>
          <p:cNvSpPr txBox="1"/>
          <p:nvPr/>
        </p:nvSpPr>
        <p:spPr>
          <a:xfrm>
            <a:off x="3471763" y="3202150"/>
            <a:ext cx="1160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Filter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6496500" y="2921625"/>
            <a:ext cx="11607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4965825" y="390350"/>
            <a:ext cx="36168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Take 2nd number and multiply with filter numbers. Put numbers in output based on stride.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6830500" y="1431725"/>
            <a:ext cx="1478100" cy="1293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0"/>
          <p:cNvSpPr/>
          <p:nvPr/>
        </p:nvSpPr>
        <p:spPr>
          <a:xfrm>
            <a:off x="2085975" y="1127825"/>
            <a:ext cx="4838171" cy="1008864"/>
          </a:xfrm>
          <a:custGeom>
            <a:rect b="b" l="l" r="r" t="t"/>
            <a:pathLst>
              <a:path extrusionOk="0" h="44060" w="180613">
                <a:moveTo>
                  <a:pt x="0" y="44060"/>
                </a:moveTo>
                <a:cubicBezTo>
                  <a:pt x="14610" y="36881"/>
                  <a:pt x="57559" y="5960"/>
                  <a:pt x="87661" y="985"/>
                </a:cubicBezTo>
                <a:cubicBezTo>
                  <a:pt x="117763" y="-3990"/>
                  <a:pt x="165121" y="12006"/>
                  <a:pt x="180613" y="1421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33" name="Google Shape;333;p40"/>
          <p:cNvSpPr/>
          <p:nvPr/>
        </p:nvSpPr>
        <p:spPr>
          <a:xfrm>
            <a:off x="3593025" y="1276050"/>
            <a:ext cx="3298884" cy="578103"/>
          </a:xfrm>
          <a:custGeom>
            <a:rect b="b" l="l" r="r" t="t"/>
            <a:pathLst>
              <a:path extrusionOk="0" h="15720" w="94463">
                <a:moveTo>
                  <a:pt x="0" y="15720"/>
                </a:moveTo>
                <a:cubicBezTo>
                  <a:pt x="4345" y="13138"/>
                  <a:pt x="10328" y="1677"/>
                  <a:pt x="26072" y="228"/>
                </a:cubicBezTo>
                <a:cubicBezTo>
                  <a:pt x="41816" y="-1220"/>
                  <a:pt x="83065" y="5896"/>
                  <a:pt x="94463" y="70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Google Shape;338;p41"/>
          <p:cNvGraphicFramePr/>
          <p:nvPr/>
        </p:nvGraphicFramePr>
        <p:xfrm>
          <a:off x="1071163" y="2136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641075"/>
                <a:gridCol w="641075"/>
              </a:tblGrid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</a:tr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339" name="Google Shape;339;p41"/>
          <p:cNvGraphicFramePr/>
          <p:nvPr/>
        </p:nvGraphicFramePr>
        <p:xfrm>
          <a:off x="3344213" y="1839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503325"/>
                <a:gridCol w="503325"/>
                <a:gridCol w="503325"/>
              </a:tblGrid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40" name="Google Shape;340;p41"/>
          <p:cNvSpPr txBox="1"/>
          <p:nvPr/>
        </p:nvSpPr>
        <p:spPr>
          <a:xfrm>
            <a:off x="2692200" y="4191425"/>
            <a:ext cx="3759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3x3 transpose convolution, stride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1" name="Google Shape;341;p41"/>
          <p:cNvGraphicFramePr/>
          <p:nvPr/>
        </p:nvGraphicFramePr>
        <p:xfrm>
          <a:off x="5845088" y="1431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492700"/>
                <a:gridCol w="492700"/>
                <a:gridCol w="492700"/>
                <a:gridCol w="492700"/>
                <a:gridCol w="492700"/>
              </a:tblGrid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8+2x1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1x1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4x1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0+1x1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0x1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0x1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2+0x1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3x1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1x1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42" name="Google Shape;342;p41"/>
          <p:cNvSpPr txBox="1"/>
          <p:nvPr/>
        </p:nvSpPr>
        <p:spPr>
          <a:xfrm>
            <a:off x="944105" y="413775"/>
            <a:ext cx="1748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Transpose Convolution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1"/>
          <p:cNvSpPr txBox="1"/>
          <p:nvPr/>
        </p:nvSpPr>
        <p:spPr>
          <a:xfrm>
            <a:off x="1165350" y="3032050"/>
            <a:ext cx="10938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2x2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3471763" y="3202150"/>
            <a:ext cx="1160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Filter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1"/>
          <p:cNvSpPr txBox="1"/>
          <p:nvPr/>
        </p:nvSpPr>
        <p:spPr>
          <a:xfrm>
            <a:off x="6382200" y="3655775"/>
            <a:ext cx="11607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Output 5x5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1"/>
          <p:cNvSpPr txBox="1"/>
          <p:nvPr/>
        </p:nvSpPr>
        <p:spPr>
          <a:xfrm>
            <a:off x="4965825" y="390350"/>
            <a:ext cx="36168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Take 2nd number and multiply with filter numbers. Put numbers in output based on stride.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1"/>
          <p:cNvSpPr/>
          <p:nvPr/>
        </p:nvSpPr>
        <p:spPr>
          <a:xfrm>
            <a:off x="6830500" y="1431725"/>
            <a:ext cx="1478100" cy="1293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1"/>
          <p:cNvSpPr/>
          <p:nvPr/>
        </p:nvSpPr>
        <p:spPr>
          <a:xfrm>
            <a:off x="2085975" y="1127825"/>
            <a:ext cx="4838171" cy="1008864"/>
          </a:xfrm>
          <a:custGeom>
            <a:rect b="b" l="l" r="r" t="t"/>
            <a:pathLst>
              <a:path extrusionOk="0" h="44060" w="180613">
                <a:moveTo>
                  <a:pt x="0" y="44060"/>
                </a:moveTo>
                <a:cubicBezTo>
                  <a:pt x="14610" y="36881"/>
                  <a:pt x="57559" y="5960"/>
                  <a:pt x="87661" y="985"/>
                </a:cubicBezTo>
                <a:cubicBezTo>
                  <a:pt x="117763" y="-3990"/>
                  <a:pt x="165121" y="12006"/>
                  <a:pt x="180613" y="1421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49" name="Google Shape;349;p41"/>
          <p:cNvSpPr/>
          <p:nvPr/>
        </p:nvSpPr>
        <p:spPr>
          <a:xfrm>
            <a:off x="3593025" y="1276050"/>
            <a:ext cx="3298884" cy="578103"/>
          </a:xfrm>
          <a:custGeom>
            <a:rect b="b" l="l" r="r" t="t"/>
            <a:pathLst>
              <a:path extrusionOk="0" h="15720" w="94463">
                <a:moveTo>
                  <a:pt x="0" y="15720"/>
                </a:moveTo>
                <a:cubicBezTo>
                  <a:pt x="4345" y="13138"/>
                  <a:pt x="10328" y="1677"/>
                  <a:pt x="26072" y="228"/>
                </a:cubicBezTo>
                <a:cubicBezTo>
                  <a:pt x="41816" y="-1220"/>
                  <a:pt x="83065" y="5896"/>
                  <a:pt x="94463" y="70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1490025" y="4015850"/>
            <a:ext cx="55656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Where are the roads?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8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" name="Google Shape;354;p42"/>
          <p:cNvGraphicFramePr/>
          <p:nvPr/>
        </p:nvGraphicFramePr>
        <p:xfrm>
          <a:off x="1071163" y="2136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641075"/>
                <a:gridCol w="641075"/>
              </a:tblGrid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</a:tr>
              <a:tr h="43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355" name="Google Shape;355;p42"/>
          <p:cNvGraphicFramePr/>
          <p:nvPr/>
        </p:nvGraphicFramePr>
        <p:xfrm>
          <a:off x="3344213" y="18395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503325"/>
                <a:gridCol w="503325"/>
                <a:gridCol w="503325"/>
              </a:tblGrid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5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56" name="Google Shape;356;p42"/>
          <p:cNvSpPr txBox="1"/>
          <p:nvPr/>
        </p:nvSpPr>
        <p:spPr>
          <a:xfrm>
            <a:off x="2692200" y="4191425"/>
            <a:ext cx="3759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3x3 transpose convolution, stride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7" name="Google Shape;357;p42"/>
          <p:cNvGraphicFramePr/>
          <p:nvPr/>
        </p:nvGraphicFramePr>
        <p:xfrm>
          <a:off x="5845088" y="14317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492700"/>
                <a:gridCol w="492700"/>
                <a:gridCol w="492700"/>
                <a:gridCol w="492700"/>
                <a:gridCol w="492700"/>
              </a:tblGrid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4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58" name="Google Shape;358;p42"/>
          <p:cNvSpPr txBox="1"/>
          <p:nvPr/>
        </p:nvSpPr>
        <p:spPr>
          <a:xfrm>
            <a:off x="944105" y="413775"/>
            <a:ext cx="1748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Transpose Convolution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1165350" y="3032050"/>
            <a:ext cx="10938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Input 2x2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2"/>
          <p:cNvSpPr txBox="1"/>
          <p:nvPr/>
        </p:nvSpPr>
        <p:spPr>
          <a:xfrm>
            <a:off x="3471763" y="3202150"/>
            <a:ext cx="1160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Filter 3x3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2"/>
          <p:cNvSpPr txBox="1"/>
          <p:nvPr/>
        </p:nvSpPr>
        <p:spPr>
          <a:xfrm>
            <a:off x="6382200" y="3655775"/>
            <a:ext cx="1160700" cy="2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Output 5x5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2"/>
          <p:cNvSpPr txBox="1"/>
          <p:nvPr/>
        </p:nvSpPr>
        <p:spPr>
          <a:xfrm>
            <a:off x="4965825" y="390350"/>
            <a:ext cx="36168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Overlapping numbers are added together...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2"/>
          <p:cNvSpPr/>
          <p:nvPr/>
        </p:nvSpPr>
        <p:spPr>
          <a:xfrm>
            <a:off x="2085975" y="1127825"/>
            <a:ext cx="4838171" cy="1008864"/>
          </a:xfrm>
          <a:custGeom>
            <a:rect b="b" l="l" r="r" t="t"/>
            <a:pathLst>
              <a:path extrusionOk="0" h="44060" w="180613">
                <a:moveTo>
                  <a:pt x="0" y="44060"/>
                </a:moveTo>
                <a:cubicBezTo>
                  <a:pt x="14610" y="36881"/>
                  <a:pt x="57559" y="5960"/>
                  <a:pt x="87661" y="985"/>
                </a:cubicBezTo>
                <a:cubicBezTo>
                  <a:pt x="117763" y="-3990"/>
                  <a:pt x="165121" y="12006"/>
                  <a:pt x="180613" y="1421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64" name="Google Shape;364;p42"/>
          <p:cNvSpPr/>
          <p:nvPr/>
        </p:nvSpPr>
        <p:spPr>
          <a:xfrm>
            <a:off x="3593025" y="1276050"/>
            <a:ext cx="3298884" cy="578103"/>
          </a:xfrm>
          <a:custGeom>
            <a:rect b="b" l="l" r="r" t="t"/>
            <a:pathLst>
              <a:path extrusionOk="0" h="15720" w="94463">
                <a:moveTo>
                  <a:pt x="0" y="15720"/>
                </a:moveTo>
                <a:cubicBezTo>
                  <a:pt x="4345" y="13138"/>
                  <a:pt x="10328" y="1677"/>
                  <a:pt x="26072" y="228"/>
                </a:cubicBezTo>
                <a:cubicBezTo>
                  <a:pt x="41816" y="-1220"/>
                  <a:pt x="83065" y="5896"/>
                  <a:pt x="94463" y="70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/>
        </p:nvSpPr>
        <p:spPr>
          <a:xfrm>
            <a:off x="944106" y="4137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Fully Convolutional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75" y="2399009"/>
            <a:ext cx="1262450" cy="1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100" y="1943824"/>
            <a:ext cx="770834" cy="18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3"/>
          <p:cNvSpPr txBox="1"/>
          <p:nvPr/>
        </p:nvSpPr>
        <p:spPr>
          <a:xfrm>
            <a:off x="803100" y="35065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200x200x3</a:t>
            </a:r>
            <a:endParaRPr b="1" sz="10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175" y="2301950"/>
            <a:ext cx="1262450" cy="10844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43"/>
          <p:cNvCxnSpPr/>
          <p:nvPr/>
        </p:nvCxnSpPr>
        <p:spPr>
          <a:xfrm>
            <a:off x="1785488" y="2879487"/>
            <a:ext cx="2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5" name="Google Shape;3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0900" y="1943824"/>
            <a:ext cx="770834" cy="18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0875" y="2190825"/>
            <a:ext cx="476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9475" y="2190825"/>
            <a:ext cx="4762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/>
          <p:nvPr/>
        </p:nvSpPr>
        <p:spPr>
          <a:xfrm>
            <a:off x="3987625" y="2388225"/>
            <a:ext cx="770700" cy="615900"/>
          </a:xfrm>
          <a:prstGeom prst="cube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/>
          <p:nvPr/>
        </p:nvSpPr>
        <p:spPr>
          <a:xfrm>
            <a:off x="4749625" y="2388225"/>
            <a:ext cx="770700" cy="615900"/>
          </a:xfrm>
          <a:prstGeom prst="cube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6875" y="2114625"/>
            <a:ext cx="476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5475" y="2114625"/>
            <a:ext cx="4762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500" y="1943824"/>
            <a:ext cx="770834" cy="18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300" y="1943824"/>
            <a:ext cx="770834" cy="185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43"/>
          <p:cNvCxnSpPr/>
          <p:nvPr/>
        </p:nvCxnSpPr>
        <p:spPr>
          <a:xfrm>
            <a:off x="7195688" y="2879487"/>
            <a:ext cx="28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43"/>
          <p:cNvSpPr txBox="1"/>
          <p:nvPr/>
        </p:nvSpPr>
        <p:spPr>
          <a:xfrm>
            <a:off x="2327100" y="16015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High Resolution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</a:t>
            </a:r>
            <a:endParaRPr b="1" baseline="-25000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86" name="Google Shape;386;p43"/>
          <p:cNvSpPr txBox="1"/>
          <p:nvPr/>
        </p:nvSpPr>
        <p:spPr>
          <a:xfrm>
            <a:off x="5984700" y="38875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High Resolution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200x200xD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3012900" y="34303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Medium Res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100x100xD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88" name="Google Shape;388;p43"/>
          <p:cNvSpPr txBox="1"/>
          <p:nvPr/>
        </p:nvSpPr>
        <p:spPr>
          <a:xfrm>
            <a:off x="5298900" y="1753900"/>
            <a:ext cx="1009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Medium Res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100x100xD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2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89" name="Google Shape;389;p43"/>
          <p:cNvSpPr txBox="1"/>
          <p:nvPr/>
        </p:nvSpPr>
        <p:spPr>
          <a:xfrm>
            <a:off x="4025362" y="2082650"/>
            <a:ext cx="82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Low Res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50x50xD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4700150" y="3065200"/>
            <a:ext cx="8223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Low Res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50x50xD</a:t>
            </a:r>
            <a:r>
              <a:rPr b="1" baseline="-25000" lang="en" sz="900">
                <a:solidFill>
                  <a:srgbClr val="434343"/>
                </a:solidFill>
                <a:latin typeface="Nothing You Could Do"/>
                <a:ea typeface="Nothing You Could Do"/>
                <a:cs typeface="Nothing You Could Do"/>
                <a:sym typeface="Nothing You Could Do"/>
              </a:rPr>
              <a:t>3</a:t>
            </a:r>
            <a:endParaRPr b="1" sz="900">
              <a:solidFill>
                <a:srgbClr val="434343"/>
              </a:solidFill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391" name="Google Shape;391;p43"/>
          <p:cNvSpPr txBox="1"/>
          <p:nvPr/>
        </p:nvSpPr>
        <p:spPr>
          <a:xfrm>
            <a:off x="371975" y="1187025"/>
            <a:ext cx="15279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Down Sampling: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Max Pool, Strided Convolution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7306175" y="1187025"/>
            <a:ext cx="1699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Up</a:t>
            </a: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Sampling: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Transpose Convolution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/>
        </p:nvSpPr>
        <p:spPr>
          <a:xfrm>
            <a:off x="221000" y="4265550"/>
            <a:ext cx="2062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UNet Architecture</a:t>
            </a:r>
            <a:endParaRPr b="1"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188" y="124963"/>
            <a:ext cx="582953" cy="20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59" y="124963"/>
            <a:ext cx="582953" cy="20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413" y="1344788"/>
            <a:ext cx="482629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009" y="1344788"/>
            <a:ext cx="482629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638" y="2832913"/>
            <a:ext cx="362690" cy="14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572" y="2832913"/>
            <a:ext cx="362690" cy="14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138" y="4007413"/>
            <a:ext cx="272567" cy="11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270" y="4007413"/>
            <a:ext cx="272567" cy="11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388" y="124963"/>
            <a:ext cx="582953" cy="20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159" y="124963"/>
            <a:ext cx="582953" cy="20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538" y="1109888"/>
            <a:ext cx="482629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134" y="1109888"/>
            <a:ext cx="482629" cy="17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763" y="2766588"/>
            <a:ext cx="362690" cy="14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697" y="2766588"/>
            <a:ext cx="362690" cy="14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 txBox="1"/>
          <p:nvPr/>
        </p:nvSpPr>
        <p:spPr>
          <a:xfrm>
            <a:off x="555087" y="1860613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128x128x3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525" y="600559"/>
            <a:ext cx="1262450" cy="11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4"/>
          <p:cNvSpPr txBox="1"/>
          <p:nvPr/>
        </p:nvSpPr>
        <p:spPr>
          <a:xfrm>
            <a:off x="2688687" y="1022413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128x128x16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4"/>
          <p:cNvSpPr/>
          <p:nvPr/>
        </p:nvSpPr>
        <p:spPr>
          <a:xfrm rot="2700000">
            <a:off x="2610770" y="2077340"/>
            <a:ext cx="377171" cy="2172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4"/>
          <p:cNvSpPr/>
          <p:nvPr/>
        </p:nvSpPr>
        <p:spPr>
          <a:xfrm rot="2700000">
            <a:off x="3296570" y="3220340"/>
            <a:ext cx="377171" cy="2172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4"/>
          <p:cNvSpPr/>
          <p:nvPr/>
        </p:nvSpPr>
        <p:spPr>
          <a:xfrm rot="2700000">
            <a:off x="3906170" y="4287140"/>
            <a:ext cx="377171" cy="2172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4"/>
          <p:cNvSpPr/>
          <p:nvPr/>
        </p:nvSpPr>
        <p:spPr>
          <a:xfrm rot="-2943760">
            <a:off x="4746131" y="4287183"/>
            <a:ext cx="377270" cy="2171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4"/>
          <p:cNvSpPr/>
          <p:nvPr/>
        </p:nvSpPr>
        <p:spPr>
          <a:xfrm rot="-2943760">
            <a:off x="5569381" y="2979483"/>
            <a:ext cx="377270" cy="2171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4"/>
          <p:cNvSpPr/>
          <p:nvPr/>
        </p:nvSpPr>
        <p:spPr>
          <a:xfrm rot="-2943760">
            <a:off x="6495306" y="2228758"/>
            <a:ext cx="377270" cy="2171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4"/>
          <p:cNvSpPr/>
          <p:nvPr/>
        </p:nvSpPr>
        <p:spPr>
          <a:xfrm rot="5400000">
            <a:off x="7368242" y="3619053"/>
            <a:ext cx="377100" cy="2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4"/>
          <p:cNvSpPr txBox="1"/>
          <p:nvPr/>
        </p:nvSpPr>
        <p:spPr>
          <a:xfrm>
            <a:off x="7894162" y="3596088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MaxPool 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2x2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4"/>
          <p:cNvSpPr/>
          <p:nvPr/>
        </p:nvSpPr>
        <p:spPr>
          <a:xfrm rot="-5397267">
            <a:off x="7368108" y="4213013"/>
            <a:ext cx="377400" cy="2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"/>
          <p:cNvSpPr txBox="1"/>
          <p:nvPr/>
        </p:nvSpPr>
        <p:spPr>
          <a:xfrm>
            <a:off x="7894148" y="4190075"/>
            <a:ext cx="768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Transpose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4"/>
          <p:cNvSpPr txBox="1"/>
          <p:nvPr/>
        </p:nvSpPr>
        <p:spPr>
          <a:xfrm>
            <a:off x="2460087" y="2546413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64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x64x16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4"/>
          <p:cNvSpPr txBox="1"/>
          <p:nvPr/>
        </p:nvSpPr>
        <p:spPr>
          <a:xfrm>
            <a:off x="3526887" y="2317813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64x64x32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3086625" y="3621738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32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x32x32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4001025" y="3621738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32x32x64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3696225" y="4612338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x16x64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4"/>
          <p:cNvSpPr txBox="1"/>
          <p:nvPr/>
        </p:nvSpPr>
        <p:spPr>
          <a:xfrm>
            <a:off x="5069800" y="4136863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32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x32x64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4"/>
          <p:cNvSpPr txBox="1"/>
          <p:nvPr/>
        </p:nvSpPr>
        <p:spPr>
          <a:xfrm>
            <a:off x="5908000" y="2841463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64x64x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x32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6822400" y="2079463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128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x128xx16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>
            <a:off x="4610625" y="4764738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16x16x128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4575" y="611737"/>
            <a:ext cx="1262450" cy="108446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4"/>
          <p:cNvSpPr txBox="1"/>
          <p:nvPr/>
        </p:nvSpPr>
        <p:spPr>
          <a:xfrm>
            <a:off x="8159112" y="1860613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128x128x</a:t>
            </a: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C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4"/>
          <p:cNvSpPr/>
          <p:nvPr/>
        </p:nvSpPr>
        <p:spPr>
          <a:xfrm>
            <a:off x="2824450" y="793500"/>
            <a:ext cx="3938100" cy="6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4"/>
          <p:cNvSpPr/>
          <p:nvPr/>
        </p:nvSpPr>
        <p:spPr>
          <a:xfrm>
            <a:off x="3702950" y="2040400"/>
            <a:ext cx="21426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4"/>
          <p:cNvSpPr/>
          <p:nvPr/>
        </p:nvSpPr>
        <p:spPr>
          <a:xfrm>
            <a:off x="4146925" y="3400650"/>
            <a:ext cx="9228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4"/>
          <p:cNvSpPr/>
          <p:nvPr/>
        </p:nvSpPr>
        <p:spPr>
          <a:xfrm>
            <a:off x="7265350" y="4727050"/>
            <a:ext cx="582900" cy="8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4"/>
          <p:cNvSpPr txBox="1"/>
          <p:nvPr/>
        </p:nvSpPr>
        <p:spPr>
          <a:xfrm>
            <a:off x="7841498" y="4637200"/>
            <a:ext cx="7689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Skip Connection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44"/>
          <p:cNvCxnSpPr>
            <a:stCxn id="413" idx="3"/>
            <a:endCxn id="398" idx="1"/>
          </p:cNvCxnSpPr>
          <p:nvPr/>
        </p:nvCxnSpPr>
        <p:spPr>
          <a:xfrm>
            <a:off x="1624975" y="1154309"/>
            <a:ext cx="43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44"/>
          <p:cNvCxnSpPr>
            <a:stCxn id="407" idx="3"/>
            <a:endCxn id="434" idx="1"/>
          </p:cNvCxnSpPr>
          <p:nvPr/>
        </p:nvCxnSpPr>
        <p:spPr>
          <a:xfrm flipH="1" rot="10800000">
            <a:off x="7538113" y="1153988"/>
            <a:ext cx="316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44"/>
          <p:cNvSpPr txBox="1"/>
          <p:nvPr/>
        </p:nvSpPr>
        <p:spPr>
          <a:xfrm>
            <a:off x="5374600" y="3298663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32x32x64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6212800" y="2460463"/>
            <a:ext cx="6534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64x64xx32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548" y="2779662"/>
            <a:ext cx="237848" cy="6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200" y="2779662"/>
            <a:ext cx="237848" cy="6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4"/>
          <p:cNvSpPr txBox="1"/>
          <p:nvPr/>
        </p:nvSpPr>
        <p:spPr>
          <a:xfrm>
            <a:off x="7817950" y="2986500"/>
            <a:ext cx="816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alibri"/>
                <a:ea typeface="Calibri"/>
                <a:cs typeface="Calibri"/>
                <a:sym typeface="Calibri"/>
              </a:rPr>
              <a:t>Convolutional Layers</a:t>
            </a:r>
            <a:endParaRPr b="1"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/>
          <p:nvPr/>
        </p:nvSpPr>
        <p:spPr>
          <a:xfrm>
            <a:off x="4365850" y="12683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to build data for Semantic Segmentation?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53" name="Google Shape;4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5"/>
          <p:cNvSpPr txBox="1"/>
          <p:nvPr/>
        </p:nvSpPr>
        <p:spPr>
          <a:xfrm>
            <a:off x="4365850" y="2716100"/>
            <a:ext cx="41871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Use LabelMe tool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https://github.com/wkentaro/labelme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6"/>
          <p:cNvSpPr txBox="1"/>
          <p:nvPr/>
        </p:nvSpPr>
        <p:spPr>
          <a:xfrm>
            <a:off x="2694200" y="919275"/>
            <a:ext cx="36801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Installing LabelMe tool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6"/>
          <p:cNvSpPr txBox="1"/>
          <p:nvPr/>
        </p:nvSpPr>
        <p:spPr>
          <a:xfrm>
            <a:off x="2921150" y="2109875"/>
            <a:ext cx="3226200" cy="1078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pip install labelme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Available for windows, MacOS and Linux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/>
          <p:nvPr/>
        </p:nvSpPr>
        <p:spPr>
          <a:xfrm>
            <a:off x="2694200" y="919275"/>
            <a:ext cx="36801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Using LabelMe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2494650" y="2146675"/>
            <a:ext cx="4154700" cy="1078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Enter ‘</a:t>
            </a: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labelme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’ on command prompt to open GUI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47"/>
          <p:cNvSpPr txBox="1"/>
          <p:nvPr/>
        </p:nvSpPr>
        <p:spPr>
          <a:xfrm>
            <a:off x="2478450" y="3886950"/>
            <a:ext cx="4187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Once an image is annotated and saved, a 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file is created for the image.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8" name="Google Shape;468;p47"/>
          <p:cNvCxnSpPr>
            <a:stCxn id="466" idx="2"/>
            <a:endCxn id="467" idx="0"/>
          </p:cNvCxnSpPr>
          <p:nvPr/>
        </p:nvCxnSpPr>
        <p:spPr>
          <a:xfrm>
            <a:off x="4572000" y="3225175"/>
            <a:ext cx="0" cy="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/>
          <p:nvPr/>
        </p:nvSpPr>
        <p:spPr>
          <a:xfrm>
            <a:off x="2678125" y="645775"/>
            <a:ext cx="36801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What is an Actual Label in Semantic Segmentation task?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8"/>
          <p:cNvSpPr txBox="1"/>
          <p:nvPr/>
        </p:nvSpPr>
        <p:spPr>
          <a:xfrm>
            <a:off x="2344500" y="4228675"/>
            <a:ext cx="4187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Mask is made of Label Ids e.g </a:t>
            </a:r>
            <a:r>
              <a:rPr b="1"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0, 1, 2 ..etc</a:t>
            </a:r>
            <a:endParaRPr b="1"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238" y="1925000"/>
            <a:ext cx="3576133" cy="20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625" y="1925000"/>
            <a:ext cx="3282621" cy="196046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8"/>
          <p:cNvSpPr txBox="1"/>
          <p:nvPr/>
        </p:nvSpPr>
        <p:spPr>
          <a:xfrm>
            <a:off x="1605088" y="3885475"/>
            <a:ext cx="1625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Input image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8"/>
          <p:cNvSpPr txBox="1"/>
          <p:nvPr/>
        </p:nvSpPr>
        <p:spPr>
          <a:xfrm>
            <a:off x="5796088" y="3885475"/>
            <a:ext cx="1625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Mask (Actual Label)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 txBox="1"/>
          <p:nvPr/>
        </p:nvSpPr>
        <p:spPr>
          <a:xfrm>
            <a:off x="2830500" y="537675"/>
            <a:ext cx="41871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create Masks using LabelMe?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9"/>
          <p:cNvSpPr txBox="1"/>
          <p:nvPr/>
        </p:nvSpPr>
        <p:spPr>
          <a:xfrm>
            <a:off x="2142750" y="1483225"/>
            <a:ext cx="5562600" cy="2558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Annotate all images in your dataset.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Store images and generated json in one folder e.g ‘data_annotated’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Clone git repository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https://github.com/wkentaro/labelme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Go to ‘Examples/semantic_segmentation folder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Run the following command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labelme2voc.py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data_annotated output_dataset --labels 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&lt;label_file_path&gt;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data_annotated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→ folder where annotated images and json is kept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_dataset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→ folder where output will be generated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&lt;label_file_path&gt;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→ list of all classes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"/>
          <p:cNvSpPr txBox="1"/>
          <p:nvPr/>
        </p:nvSpPr>
        <p:spPr>
          <a:xfrm>
            <a:off x="2830500" y="722325"/>
            <a:ext cx="41871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How do we create Masks using LabelMe?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0"/>
          <p:cNvSpPr txBox="1"/>
          <p:nvPr/>
        </p:nvSpPr>
        <p:spPr>
          <a:xfrm>
            <a:off x="2486700" y="1796300"/>
            <a:ext cx="4874700" cy="1679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Folders created inside 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‘output_dataset’ folder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JPEGImages 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Original images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AutoNum type="arabicPeriod"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SegmentationClassPNG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Segmentation mask (Actual Label)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"/>
          <p:cNvSpPr txBox="1"/>
          <p:nvPr/>
        </p:nvSpPr>
        <p:spPr>
          <a:xfrm>
            <a:off x="792588" y="441250"/>
            <a:ext cx="75588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Exercise</a:t>
            </a:r>
            <a:endParaRPr sz="30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Semantic Segmentation for TGS Salt Identification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036" y="1725650"/>
            <a:ext cx="5605926" cy="27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1490025" y="4015850"/>
            <a:ext cx="55656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Where are the roads?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 can not use a rectangle to get the ‘right’ location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58728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3719850" y="165325"/>
            <a:ext cx="3361650" cy="3591275"/>
          </a:xfrm>
          <a:custGeom>
            <a:rect b="b" l="l" r="r" t="t"/>
            <a:pathLst>
              <a:path extrusionOk="0" h="143651" w="134466">
                <a:moveTo>
                  <a:pt x="0" y="143651"/>
                </a:moveTo>
                <a:cubicBezTo>
                  <a:pt x="10410" y="136732"/>
                  <a:pt x="45802" y="115423"/>
                  <a:pt x="62457" y="102135"/>
                </a:cubicBezTo>
                <a:cubicBezTo>
                  <a:pt x="79112" y="88848"/>
                  <a:pt x="91236" y="74764"/>
                  <a:pt x="99931" y="63926"/>
                </a:cubicBezTo>
                <a:cubicBezTo>
                  <a:pt x="108626" y="53088"/>
                  <a:pt x="108871" y="47761"/>
                  <a:pt x="114627" y="37107"/>
                </a:cubicBezTo>
                <a:cubicBezTo>
                  <a:pt x="120383" y="26453"/>
                  <a:pt x="131160" y="6185"/>
                  <a:pt x="134466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Google Shape;84;p16"/>
          <p:cNvSpPr/>
          <p:nvPr/>
        </p:nvSpPr>
        <p:spPr>
          <a:xfrm>
            <a:off x="4877150" y="3006500"/>
            <a:ext cx="4123975" cy="740900"/>
          </a:xfrm>
          <a:custGeom>
            <a:rect b="b" l="l" r="r" t="t"/>
            <a:pathLst>
              <a:path extrusionOk="0" h="29636" w="164959">
                <a:moveTo>
                  <a:pt x="0" y="29636"/>
                </a:moveTo>
                <a:cubicBezTo>
                  <a:pt x="3062" y="27799"/>
                  <a:pt x="10348" y="22779"/>
                  <a:pt x="18369" y="18615"/>
                </a:cubicBezTo>
                <a:cubicBezTo>
                  <a:pt x="26390" y="14451"/>
                  <a:pt x="38086" y="7716"/>
                  <a:pt x="48128" y="4654"/>
                </a:cubicBezTo>
                <a:cubicBezTo>
                  <a:pt x="58170" y="1592"/>
                  <a:pt x="69560" y="735"/>
                  <a:pt x="78622" y="245"/>
                </a:cubicBezTo>
                <a:cubicBezTo>
                  <a:pt x="87684" y="-245"/>
                  <a:pt x="93623" y="796"/>
                  <a:pt x="102502" y="1714"/>
                </a:cubicBezTo>
                <a:cubicBezTo>
                  <a:pt x="111381" y="2633"/>
                  <a:pt x="123934" y="4042"/>
                  <a:pt x="131894" y="5756"/>
                </a:cubicBezTo>
                <a:cubicBezTo>
                  <a:pt x="139854" y="7471"/>
                  <a:pt x="144752" y="9858"/>
                  <a:pt x="150263" y="12001"/>
                </a:cubicBezTo>
                <a:cubicBezTo>
                  <a:pt x="155774" y="14144"/>
                  <a:pt x="162510" y="17513"/>
                  <a:pt x="164959" y="1861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Google Shape;85;p16"/>
          <p:cNvSpPr/>
          <p:nvPr/>
        </p:nvSpPr>
        <p:spPr>
          <a:xfrm>
            <a:off x="7218498" y="174500"/>
            <a:ext cx="1773450" cy="2590125"/>
          </a:xfrm>
          <a:custGeom>
            <a:rect b="b" l="l" r="r" t="t"/>
            <a:pathLst>
              <a:path extrusionOk="0" h="103605" w="70938">
                <a:moveTo>
                  <a:pt x="13257" y="0"/>
                </a:moveTo>
                <a:cubicBezTo>
                  <a:pt x="11726" y="5634"/>
                  <a:pt x="6215" y="23330"/>
                  <a:pt x="4072" y="33801"/>
                </a:cubicBezTo>
                <a:cubicBezTo>
                  <a:pt x="1929" y="44272"/>
                  <a:pt x="827" y="54926"/>
                  <a:pt x="398" y="62825"/>
                </a:cubicBezTo>
                <a:cubicBezTo>
                  <a:pt x="-31" y="70724"/>
                  <a:pt x="-337" y="76234"/>
                  <a:pt x="1500" y="81194"/>
                </a:cubicBezTo>
                <a:cubicBezTo>
                  <a:pt x="3337" y="86154"/>
                  <a:pt x="-153" y="88848"/>
                  <a:pt x="11420" y="92583"/>
                </a:cubicBezTo>
                <a:cubicBezTo>
                  <a:pt x="22993" y="96318"/>
                  <a:pt x="61018" y="101768"/>
                  <a:pt x="70938" y="103605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/>
          <p:nvPr/>
        </p:nvSpPr>
        <p:spPr>
          <a:xfrm>
            <a:off x="792588" y="2089200"/>
            <a:ext cx="75588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Backup Slides</a:t>
            </a:r>
            <a:endParaRPr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/>
          <p:nvPr/>
        </p:nvSpPr>
        <p:spPr>
          <a:xfrm>
            <a:off x="944106" y="4137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Unpooling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07" name="Google Shape;507;p53"/>
          <p:cNvGraphicFramePr/>
          <p:nvPr/>
        </p:nvGraphicFramePr>
        <p:xfrm>
          <a:off x="401575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558225"/>
                <a:gridCol w="558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08" name="Google Shape;508;p53"/>
          <p:cNvGraphicFramePr/>
          <p:nvPr/>
        </p:nvGraphicFramePr>
        <p:xfrm>
          <a:off x="2108250" y="180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457000"/>
                <a:gridCol w="457000"/>
                <a:gridCol w="457000"/>
                <a:gridCol w="457000"/>
              </a:tblGrid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cxnSp>
        <p:nvCxnSpPr>
          <p:cNvPr id="509" name="Google Shape;509;p53"/>
          <p:cNvCxnSpPr/>
          <p:nvPr/>
        </p:nvCxnSpPr>
        <p:spPr>
          <a:xfrm>
            <a:off x="1571800" y="2601950"/>
            <a:ext cx="4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10" name="Google Shape;510;p53"/>
          <p:cNvGraphicFramePr/>
          <p:nvPr/>
        </p:nvGraphicFramePr>
        <p:xfrm>
          <a:off x="5125975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558225"/>
                <a:gridCol w="558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11" name="Google Shape;511;p53"/>
          <p:cNvGraphicFramePr/>
          <p:nvPr/>
        </p:nvGraphicFramePr>
        <p:xfrm>
          <a:off x="6832650" y="180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457000"/>
                <a:gridCol w="457000"/>
                <a:gridCol w="453250"/>
                <a:gridCol w="460750"/>
              </a:tblGrid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512" name="Google Shape;512;p53"/>
          <p:cNvCxnSpPr/>
          <p:nvPr/>
        </p:nvCxnSpPr>
        <p:spPr>
          <a:xfrm>
            <a:off x="6296200" y="2601950"/>
            <a:ext cx="4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3" name="Google Shape;513;p53"/>
          <p:cNvSpPr txBox="1"/>
          <p:nvPr/>
        </p:nvSpPr>
        <p:spPr>
          <a:xfrm>
            <a:off x="1115100" y="3547150"/>
            <a:ext cx="1699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Nearest Neighbour</a:t>
            </a:r>
            <a:endParaRPr b="1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  <p:sp>
        <p:nvSpPr>
          <p:cNvPr id="514" name="Google Shape;514;p53"/>
          <p:cNvSpPr txBox="1"/>
          <p:nvPr/>
        </p:nvSpPr>
        <p:spPr>
          <a:xfrm>
            <a:off x="6075000" y="3547150"/>
            <a:ext cx="1284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othing You Could Do"/>
                <a:ea typeface="Nothing You Could Do"/>
                <a:cs typeface="Nothing You Could Do"/>
                <a:sym typeface="Nothing You Could Do"/>
              </a:rPr>
              <a:t>Bed of Nails</a:t>
            </a:r>
            <a:endParaRPr b="1">
              <a:latin typeface="Nothing You Could Do"/>
              <a:ea typeface="Nothing You Could Do"/>
              <a:cs typeface="Nothing You Could Do"/>
              <a:sym typeface="Nothing You Could D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4"/>
          <p:cNvSpPr txBox="1"/>
          <p:nvPr/>
        </p:nvSpPr>
        <p:spPr>
          <a:xfrm>
            <a:off x="944106" y="413775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Max </a:t>
            </a: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Unpooling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20" name="Google Shape;520;p54"/>
          <p:cNvGraphicFramePr/>
          <p:nvPr/>
        </p:nvGraphicFramePr>
        <p:xfrm>
          <a:off x="355650" y="157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457000"/>
                <a:gridCol w="457000"/>
                <a:gridCol w="457000"/>
                <a:gridCol w="457000"/>
              </a:tblGrid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21" name="Google Shape;521;p54"/>
          <p:cNvGraphicFramePr/>
          <p:nvPr/>
        </p:nvGraphicFramePr>
        <p:xfrm>
          <a:off x="2687575" y="196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558225"/>
                <a:gridCol w="558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522" name="Google Shape;522;p54"/>
          <p:cNvCxnSpPr/>
          <p:nvPr/>
        </p:nvCxnSpPr>
        <p:spPr>
          <a:xfrm>
            <a:off x="2181400" y="2373350"/>
            <a:ext cx="4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54"/>
          <p:cNvCxnSpPr/>
          <p:nvPr/>
        </p:nvCxnSpPr>
        <p:spPr>
          <a:xfrm>
            <a:off x="3934000" y="2373350"/>
            <a:ext cx="4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54"/>
          <p:cNvSpPr txBox="1"/>
          <p:nvPr/>
        </p:nvSpPr>
        <p:spPr>
          <a:xfrm>
            <a:off x="4435500" y="2247600"/>
            <a:ext cx="6480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. . . .</a:t>
            </a:r>
            <a:endParaRPr b="1"/>
          </a:p>
        </p:txBody>
      </p:sp>
      <p:cxnSp>
        <p:nvCxnSpPr>
          <p:cNvPr id="525" name="Google Shape;525;p54"/>
          <p:cNvCxnSpPr/>
          <p:nvPr/>
        </p:nvCxnSpPr>
        <p:spPr>
          <a:xfrm>
            <a:off x="5000800" y="2373350"/>
            <a:ext cx="4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26" name="Google Shape;526;p54"/>
          <p:cNvGraphicFramePr/>
          <p:nvPr/>
        </p:nvGraphicFramePr>
        <p:xfrm>
          <a:off x="5506975" y="196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558225"/>
                <a:gridCol w="558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527" name="Google Shape;527;p54"/>
          <p:cNvGraphicFramePr/>
          <p:nvPr/>
        </p:nvGraphicFramePr>
        <p:xfrm>
          <a:off x="7061250" y="157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{5BF60B85-1AC0-4BDE-B32D-18F1F93EA686}</a:tableStyleId>
              </a:tblPr>
              <a:tblGrid>
                <a:gridCol w="457000"/>
                <a:gridCol w="457000"/>
                <a:gridCol w="457000"/>
                <a:gridCol w="457000"/>
              </a:tblGrid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rgbClr val="EAD1DC"/>
                    </a:solidFill>
                  </a:tcPr>
                </a:tc>
              </a:tr>
              <a:tr h="3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528" name="Google Shape;528;p54"/>
          <p:cNvCxnSpPr/>
          <p:nvPr/>
        </p:nvCxnSpPr>
        <p:spPr>
          <a:xfrm>
            <a:off x="6601000" y="2373350"/>
            <a:ext cx="4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9" name="Google Shape;5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850" y="3542125"/>
            <a:ext cx="3526300" cy="14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4"/>
          <p:cNvSpPr/>
          <p:nvPr/>
        </p:nvSpPr>
        <p:spPr>
          <a:xfrm>
            <a:off x="3950725" y="3663532"/>
            <a:ext cx="1380625" cy="106650"/>
          </a:xfrm>
          <a:custGeom>
            <a:rect b="b" l="l" r="r" t="t"/>
            <a:pathLst>
              <a:path extrusionOk="0" h="4266" w="55225">
                <a:moveTo>
                  <a:pt x="0" y="3841"/>
                </a:moveTo>
                <a:cubicBezTo>
                  <a:pt x="5027" y="3204"/>
                  <a:pt x="20957" y="-53"/>
                  <a:pt x="30161" y="18"/>
                </a:cubicBezTo>
                <a:cubicBezTo>
                  <a:pt x="39365" y="89"/>
                  <a:pt x="51048" y="3558"/>
                  <a:pt x="55225" y="4266"/>
                </a:cubicBezTo>
              </a:path>
            </a:pathLst>
          </a:cu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1" name="Google Shape;531;p54"/>
          <p:cNvSpPr/>
          <p:nvPr/>
        </p:nvSpPr>
        <p:spPr>
          <a:xfrm>
            <a:off x="3568400" y="3418372"/>
            <a:ext cx="2378925" cy="203125"/>
          </a:xfrm>
          <a:custGeom>
            <a:rect b="b" l="l" r="r" t="t"/>
            <a:pathLst>
              <a:path extrusionOk="0" h="8125" w="95157">
                <a:moveTo>
                  <a:pt x="0" y="6850"/>
                </a:moveTo>
                <a:cubicBezTo>
                  <a:pt x="7363" y="5717"/>
                  <a:pt x="28321" y="-159"/>
                  <a:pt x="44180" y="53"/>
                </a:cubicBezTo>
                <a:cubicBezTo>
                  <a:pt x="60040" y="266"/>
                  <a:pt x="86661" y="6780"/>
                  <a:pt x="95157" y="8125"/>
                </a:cubicBezTo>
              </a:path>
            </a:pathLst>
          </a:cu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1643700" y="1910400"/>
            <a:ext cx="75003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Semantic Segmentation</a:t>
            </a:r>
            <a:endParaRPr sz="3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Understanding image at more granular level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0" y="100"/>
            <a:ext cx="1643700" cy="514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6432975" y="2259138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Road identification in Satellite imagery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00" y="1093861"/>
            <a:ext cx="5486400" cy="29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3514050" y="3654338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Activity Recognition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804175"/>
            <a:ext cx="70104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566825" y="2259138"/>
            <a:ext cx="2115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Crop </a:t>
            </a:r>
            <a:endParaRPr b="1" sz="1800">
              <a:solidFill>
                <a:srgbClr val="00A7CA"/>
              </a:solidFill>
            </a:endParaRPr>
          </a:p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Monitoring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463" y="794725"/>
            <a:ext cx="5377124" cy="3349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6999700" y="2259150"/>
            <a:ext cx="15492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1270" lvl="0" marL="13970" marR="5080" rtl="0" algn="ctr">
              <a:spcBef>
                <a:spcPts val="12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A7CA"/>
                </a:solidFill>
              </a:rPr>
              <a:t>Object Extraction</a:t>
            </a:r>
            <a:endParaRPr b="1" sz="1800">
              <a:solidFill>
                <a:srgbClr val="00A7CA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78725"/>
            <a:ext cx="6128175" cy="339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